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9431-D637-4917-AE02-02AB3D21656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B67-8CA8-4C6E-830F-CB879FA0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3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9431-D637-4917-AE02-02AB3D21656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B67-8CA8-4C6E-830F-CB879FA0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9431-D637-4917-AE02-02AB3D21656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B67-8CA8-4C6E-830F-CB879FA0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8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9431-D637-4917-AE02-02AB3D21656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B67-8CA8-4C6E-830F-CB879FA0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9431-D637-4917-AE02-02AB3D21656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B67-8CA8-4C6E-830F-CB879FA0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7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9431-D637-4917-AE02-02AB3D21656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B67-8CA8-4C6E-830F-CB879FA0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2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9431-D637-4917-AE02-02AB3D21656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B67-8CA8-4C6E-830F-CB879FA0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7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9431-D637-4917-AE02-02AB3D21656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B67-8CA8-4C6E-830F-CB879FA0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4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9431-D637-4917-AE02-02AB3D21656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B67-8CA8-4C6E-830F-CB879FA0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2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9431-D637-4917-AE02-02AB3D21656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B67-8CA8-4C6E-830F-CB879FA0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9431-D637-4917-AE02-02AB3D21656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FB67-8CA8-4C6E-830F-CB879FA0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0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49431-D637-4917-AE02-02AB3D216567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EFB67-8CA8-4C6E-830F-CB879FA0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7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The protecting groups are used to protect primary alcohols from reacting</a:t>
            </a:r>
          </a:p>
          <a:p>
            <a:pPr lvl="1"/>
            <a:r>
              <a:rPr lang="en-US" altLang="en-US" sz="2400" dirty="0" smtClean="0"/>
              <a:t>Added before the reaction and removed after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 Protecting Groups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495675"/>
            <a:ext cx="8001000" cy="1479550"/>
          </a:xfrm>
          <a:prstGeom prst="rect">
            <a:avLst/>
          </a:prstGeom>
          <a:solidFill>
            <a:srgbClr val="FFFFCC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28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Protecting Groups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Silyl</a:t>
            </a:r>
            <a:r>
              <a:rPr lang="en-US" dirty="0"/>
              <a:t> Ethers</a:t>
            </a:r>
          </a:p>
          <a:p>
            <a:pPr lvl="1"/>
            <a:r>
              <a:rPr lang="en-US" dirty="0" err="1"/>
              <a:t>Tert-butyldimethylsilyl</a:t>
            </a:r>
            <a:r>
              <a:rPr lang="en-US" dirty="0"/>
              <a:t> (TBDMS)</a:t>
            </a:r>
          </a:p>
          <a:p>
            <a:pPr lvl="1"/>
            <a:r>
              <a:rPr lang="en-US" dirty="0"/>
              <a:t>Base = pyridine, imidazole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Removal: fluoride ion</a:t>
            </a:r>
          </a:p>
          <a:p>
            <a:pPr lvl="1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771689"/>
              </p:ext>
            </p:extLst>
          </p:nvPr>
        </p:nvGraphicFramePr>
        <p:xfrm>
          <a:off x="838200" y="3276600"/>
          <a:ext cx="2449513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S ChemDraw Drawing" r:id="rId3" imgW="1402080" imgH="647700" progId="ChemDraw.Document.6.0">
                  <p:embed/>
                </p:oleObj>
              </mc:Choice>
              <mc:Fallback>
                <p:oleObj name="CS ChemDraw Drawing" r:id="rId3" imgW="1402080" imgH="64770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76600"/>
                        <a:ext cx="2449513" cy="11303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082883"/>
              </p:ext>
            </p:extLst>
          </p:nvPr>
        </p:nvGraphicFramePr>
        <p:xfrm>
          <a:off x="3657600" y="3200400"/>
          <a:ext cx="22733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S ChemDraw Drawing" r:id="rId5" imgW="1300616" imgH="877763" progId="ChemDraw.Document.6.0">
                  <p:embed/>
                </p:oleObj>
              </mc:Choice>
              <mc:Fallback>
                <p:oleObj name="CS ChemDraw Drawing" r:id="rId5" imgW="1300616" imgH="877763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00400"/>
                        <a:ext cx="2273300" cy="15303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376988" y="3409950"/>
          <a:ext cx="24542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S ChemDraw Drawing" r:id="rId7" imgW="1402894" imgH="401481" progId="ChemDraw.Document.6.0">
                  <p:embed/>
                </p:oleObj>
              </mc:Choice>
              <mc:Fallback>
                <p:oleObj name="CS ChemDraw Drawing" r:id="rId7" imgW="1402894" imgH="401481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3409950"/>
                        <a:ext cx="2454275" cy="6985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14600" y="5334000"/>
          <a:ext cx="46863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S ChemDraw Drawing" r:id="rId9" imgW="2683764" imgH="463296" progId="ChemDraw.Document.6.0">
                  <p:embed/>
                </p:oleObj>
              </mc:Choice>
              <mc:Fallback>
                <p:oleObj name="CS ChemDraw Drawing" r:id="rId9" imgW="2683764" imgH="463296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334000"/>
                        <a:ext cx="4686300" cy="8064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43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Trimethylsilyl</a:t>
            </a:r>
            <a:r>
              <a:rPr lang="en-US" dirty="0" smtClean="0"/>
              <a:t> (TMS) ether</a:t>
            </a:r>
            <a:endParaRPr lang="en-US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81000" y="1959769"/>
            <a:ext cx="8534400" cy="1262062"/>
            <a:chOff x="288" y="1447"/>
            <a:chExt cx="5376" cy="795"/>
          </a:xfrm>
        </p:grpSpPr>
        <p:graphicFrame>
          <p:nvGraphicFramePr>
            <p:cNvPr id="5" name="Object 7"/>
            <p:cNvGraphicFramePr>
              <a:graphicFrameLocks noChangeAspect="1"/>
            </p:cNvGraphicFramePr>
            <p:nvPr/>
          </p:nvGraphicFramePr>
          <p:xfrm>
            <a:off x="288" y="1536"/>
            <a:ext cx="5376" cy="7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ISIS/Draw Sketch" r:id="rId3" imgW="5219640" imgH="685800" progId="ISISServer">
                    <p:embed/>
                  </p:oleObj>
                </mc:Choice>
                <mc:Fallback>
                  <p:oleObj name="ISIS/Draw Sketch" r:id="rId3" imgW="5219640" imgH="685800" progId="ISISServer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536"/>
                          <a:ext cx="5376" cy="70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2080" y="1447"/>
              <a:ext cx="800" cy="19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Times New Roman" pitchFamily="18" charset="0"/>
                </a:rPr>
                <a:t>Triethylamine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29401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</a:rPr>
              <a:t>                </a:t>
            </a:r>
            <a:r>
              <a:rPr lang="en-US" sz="1400" b="1" dirty="0" err="1" smtClean="0">
                <a:latin typeface="Times New Roman" pitchFamily="18" charset="0"/>
              </a:rPr>
              <a:t>Chlorotrimethylsilane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1590437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TMS ether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54300" y="3519487"/>
            <a:ext cx="368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</a:rPr>
              <a:t>ROH is now blocked or protected!!!</a:t>
            </a: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799241"/>
              </p:ext>
            </p:extLst>
          </p:nvPr>
        </p:nvGraphicFramePr>
        <p:xfrm>
          <a:off x="1219200" y="4114800"/>
          <a:ext cx="65532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ISIS/Draw Sketch" r:id="rId5" imgW="4112260" imgH="706120" progId="ISISServer">
                  <p:embed/>
                </p:oleObj>
              </mc:Choice>
              <mc:Fallback>
                <p:oleObj name="ISIS/Draw Sketch" r:id="rId5" imgW="4112260" imgH="706120" progId="ISISServer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14800"/>
                        <a:ext cx="6553200" cy="11207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607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Step 1: Adding Protection Group 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6725368" cy="397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405502"/>
              </p:ext>
            </p:extLst>
          </p:nvPr>
        </p:nvGraphicFramePr>
        <p:xfrm>
          <a:off x="838200" y="4343400"/>
          <a:ext cx="68580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ISIS/Draw Sketch" r:id="rId4" imgW="5310652" imgH="397344" progId="ISISServer">
                  <p:embed/>
                </p:oleObj>
              </mc:Choice>
              <mc:Fallback>
                <p:oleObj name="ISIS/Draw Sketch" r:id="rId4" imgW="5310652" imgH="397344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68580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76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Step 2a: Carrying Out Reaction 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6858000" cy="387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4876800"/>
          <a:ext cx="73152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ISIS/Draw Sketch" r:id="rId4" imgW="4839071" imgH="474369" progId="ISISServer">
                  <p:embed/>
                </p:oleObj>
              </mc:Choice>
              <mc:Fallback>
                <p:oleObj name="ISIS/Draw Sketch" r:id="rId4" imgW="4839071" imgH="474369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76800"/>
                        <a:ext cx="73152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864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2b: Carrying Out Reaction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08" y="1143001"/>
            <a:ext cx="8697192" cy="4637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4419600"/>
          <a:ext cx="83820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ISIS/Draw Sketch" r:id="rId4" imgW="5838679" imgH="757973" progId="ISISServer">
                  <p:embed/>
                </p:oleObj>
              </mc:Choice>
              <mc:Fallback>
                <p:oleObj name="ISIS/Draw Sketch" r:id="rId4" imgW="5838679" imgH="757973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8382000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988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Removing Protection Group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08" y="1219200"/>
            <a:ext cx="8958992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717873"/>
              </p:ext>
            </p:extLst>
          </p:nvPr>
        </p:nvGraphicFramePr>
        <p:xfrm>
          <a:off x="457200" y="4267200"/>
          <a:ext cx="81534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ISIS/Draw Sketch" r:id="rId4" imgW="5814973" imgH="766670" progId="ISISServer">
                  <p:embed/>
                </p:oleObj>
              </mc:Choice>
              <mc:Fallback>
                <p:oleObj name="ISIS/Draw Sketch" r:id="rId4" imgW="5814973" imgH="766670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81534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531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80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CS ChemDraw Drawing</vt:lpstr>
      <vt:lpstr>ISIS/Draw Sketch</vt:lpstr>
      <vt:lpstr>Alcohol Protecting Groups</vt:lpstr>
      <vt:lpstr>Alcohol Protecting Groups</vt:lpstr>
      <vt:lpstr>Trimethylsilyl (TMS) ether</vt:lpstr>
      <vt:lpstr>Step 1: Adding Protection Group </vt:lpstr>
      <vt:lpstr>Step 2a: Carrying Out Reaction </vt:lpstr>
      <vt:lpstr>Step 2b: Carrying Out Reaction </vt:lpstr>
      <vt:lpstr>Step 3: Removing Protection Group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Protecting Groups</dc:title>
  <dc:creator>Martin Larter</dc:creator>
  <cp:lastModifiedBy>Martin Larter</cp:lastModifiedBy>
  <cp:revision>2</cp:revision>
  <dcterms:created xsi:type="dcterms:W3CDTF">2012-11-28T16:57:12Z</dcterms:created>
  <dcterms:modified xsi:type="dcterms:W3CDTF">2012-11-28T17:11:47Z</dcterms:modified>
</cp:coreProperties>
</file>